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56" r:id="rId2"/>
    <p:sldId id="457" r:id="rId3"/>
    <p:sldId id="451" r:id="rId4"/>
    <p:sldId id="442" r:id="rId5"/>
    <p:sldId id="443" r:id="rId6"/>
    <p:sldId id="452" r:id="rId7"/>
    <p:sldId id="440" r:id="rId8"/>
    <p:sldId id="441" r:id="rId9"/>
    <p:sldId id="444" r:id="rId10"/>
    <p:sldId id="450" r:id="rId11"/>
    <p:sldId id="447" r:id="rId12"/>
    <p:sldId id="454" r:id="rId13"/>
    <p:sldId id="455" r:id="rId14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/>
  <p:clrMru>
    <a:srgbClr val="FFFFCC"/>
    <a:srgbClr val="FF5050"/>
    <a:srgbClr val="CC6600"/>
    <a:srgbClr val="008080"/>
    <a:srgbClr val="CCECFF"/>
    <a:srgbClr val="FFFF66"/>
    <a:srgbClr val="FFFF00"/>
    <a:srgbClr val="F7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1"/>
    <p:restoredTop sz="94694"/>
  </p:normalViewPr>
  <p:slideViewPr>
    <p:cSldViewPr snapToGrid="0">
      <p:cViewPr varScale="1">
        <p:scale>
          <a:sx n="117" d="100"/>
          <a:sy n="117" d="100"/>
        </p:scale>
        <p:origin x="1000" y="168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20" d="100"/>
          <a:sy n="120" d="100"/>
        </p:scale>
        <p:origin x="-656" y="1288"/>
      </p:cViewPr>
      <p:guideLst>
        <p:guide orient="horz"/>
        <p:guide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DC564FC-B5F1-D34D-A6D1-7BA93E3FB8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D007D95-E360-8B42-B0D0-C6A316B502B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007D95-E360-8B42-B0D0-C6A316B502B5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370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EFC01-FB9A-2643-8784-A52DFA359EB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648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F5EBA-3B00-8241-961E-6F29F94DB38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10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4FE5E-CAB1-D449-BC43-A133D2E6C88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429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7F797-F844-8A4B-9D84-E7A87457632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567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9B73A-28AE-E64E-A67F-F196F59BE0A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506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D8D5A-BC4E-594F-9E6A-57C628688DA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01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53D99-B592-7943-8D13-1F951E4A788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41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4502F3-9954-B34F-9C56-25E901E932C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233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170C7-78E1-3440-90E1-5E43FD42732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40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061EF-77DB-7649-B207-74ED976BDAD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105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150E5-0013-2A49-8DE2-AEC69F7258C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516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00E"/>
            </a:gs>
            <a:gs pos="100000">
              <a:srgbClr val="006B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fld id="{A673F4A2-E161-6E43-BE49-B289EC5A99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3669D36-3597-164D-9D74-4F0E20F93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19" y="232343"/>
            <a:ext cx="8077976" cy="439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800" dirty="0">
                <a:solidFill>
                  <a:schemeClr val="bg1"/>
                </a:solidFill>
                <a:latin typeface="Helvetica" charset="0"/>
              </a:rPr>
              <a:t>Important Note: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x-none" sz="2800" dirty="0">
              <a:solidFill>
                <a:schemeClr val="bg1"/>
              </a:solidFill>
              <a:latin typeface="Helvetica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800" dirty="0">
                <a:solidFill>
                  <a:schemeClr val="bg1"/>
                </a:solidFill>
                <a:latin typeface="Helvetica" charset="0"/>
              </a:rPr>
              <a:t>This is a very abbreviated version of the narrated PowerPoint presentation. It is not designed to replace the narrated PowerPoint presentation.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x-none" sz="2800" dirty="0">
              <a:solidFill>
                <a:schemeClr val="bg1"/>
              </a:solidFill>
              <a:latin typeface="Helvetica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800" dirty="0">
                <a:solidFill>
                  <a:schemeClr val="bg1"/>
                </a:solidFill>
                <a:latin typeface="Helvetica" charset="0"/>
              </a:rPr>
              <a:t>It has the key concepts and ideas you should learn, and might serve as a useful study guide.</a:t>
            </a:r>
          </a:p>
        </p:txBody>
      </p:sp>
    </p:spTree>
    <p:extLst>
      <p:ext uri="{BB962C8B-B14F-4D97-AF65-F5344CB8AC3E}">
        <p14:creationId xmlns:p14="http://schemas.microsoft.com/office/powerpoint/2010/main" val="14640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FILE_AND_SCRAPER_FINAL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185738"/>
            <a:ext cx="3735387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3" descr="young-grasshop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873500"/>
            <a:ext cx="4195763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5" descr="4815245982_4fc25c9a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3948113"/>
            <a:ext cx="395446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/>
          <a:stretch>
            <a:fillRect/>
          </a:stretch>
        </p:blipFill>
        <p:spPr bwMode="auto">
          <a:xfrm>
            <a:off x="461963" y="188913"/>
            <a:ext cx="367188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Arrow Connector 8"/>
          <p:cNvCxnSpPr>
            <a:cxnSpLocks noChangeShapeType="1"/>
          </p:cNvCxnSpPr>
          <p:nvPr/>
        </p:nvCxnSpPr>
        <p:spPr bwMode="auto">
          <a:xfrm flipV="1">
            <a:off x="2181225" y="1962150"/>
            <a:ext cx="3886200" cy="39688"/>
          </a:xfrm>
          <a:prstGeom prst="straightConnector1">
            <a:avLst/>
          </a:prstGeom>
          <a:noFill/>
          <a:ln w="57150">
            <a:solidFill>
              <a:srgbClr val="FFFF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4" name="Straight Arrow Connector 13"/>
          <p:cNvCxnSpPr>
            <a:cxnSpLocks noChangeShapeType="1"/>
          </p:cNvCxnSpPr>
          <p:nvPr/>
        </p:nvCxnSpPr>
        <p:spPr bwMode="auto">
          <a:xfrm flipV="1">
            <a:off x="2525713" y="5259388"/>
            <a:ext cx="3952875" cy="215900"/>
          </a:xfrm>
          <a:prstGeom prst="straightConnector1">
            <a:avLst/>
          </a:prstGeom>
          <a:noFill/>
          <a:ln w="57150">
            <a:solidFill>
              <a:srgbClr val="FFFF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 noChangeArrowheads="1"/>
          </p:cNvPicPr>
          <p:nvPr/>
        </p:nvPicPr>
        <p:blipFill>
          <a:blip r:embed="rId2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/>
          <a:stretch>
            <a:fillRect/>
          </a:stretch>
        </p:blipFill>
        <p:spPr bwMode="auto">
          <a:xfrm>
            <a:off x="355600" y="157842"/>
            <a:ext cx="29384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0" y="2693714"/>
            <a:ext cx="8882743" cy="134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6312"/>
          <a:stretch>
            <a:fillRect/>
          </a:stretch>
        </p:blipFill>
        <p:spPr bwMode="auto">
          <a:xfrm>
            <a:off x="446088" y="5472113"/>
            <a:ext cx="8609012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6" descr="gryllus_pennsylvanic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009900" y="3784601"/>
            <a:ext cx="13303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1"/>
          <p:cNvSpPr>
            <a:spLocks noChangeArrowheads="1"/>
          </p:cNvSpPr>
          <p:nvPr/>
        </p:nvSpPr>
        <p:spPr bwMode="auto">
          <a:xfrm>
            <a:off x="896938" y="4989513"/>
            <a:ext cx="1722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field cricket</a:t>
            </a:r>
            <a:endParaRPr lang="en-US" altLang="x-none" sz="2400">
              <a:latin typeface="Arial" charset="0"/>
            </a:endParaRPr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auto">
          <a:xfrm>
            <a:off x="3513138" y="1687513"/>
            <a:ext cx="1689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tree cricket</a:t>
            </a:r>
            <a:endParaRPr lang="en-US" altLang="x-none" sz="2400"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4570413" y="204788"/>
            <a:ext cx="3968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loudest insect relative to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   body size   105 decibels</a:t>
            </a:r>
            <a:endParaRPr lang="en-US" altLang="x-none" sz="2400">
              <a:latin typeface="Arial" charset="0"/>
            </a:endParaRPr>
          </a:p>
        </p:txBody>
      </p:sp>
      <p:pic>
        <p:nvPicPr>
          <p:cNvPr id="24578" name="Picture 2" descr="boatma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" y="61785"/>
            <a:ext cx="4430713" cy="4624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740455" y="5919788"/>
            <a:ext cx="4171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male stoneflies “drum” on the</a:t>
            </a:r>
          </a:p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 substrate to attract a female</a:t>
            </a:r>
            <a:endParaRPr lang="en-US" altLang="x-none" dirty="0"/>
          </a:p>
        </p:txBody>
      </p:sp>
      <p:pic>
        <p:nvPicPr>
          <p:cNvPr id="24580" name="Picture 4" descr="pleco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08" y="3478672"/>
            <a:ext cx="4246562" cy="3213100"/>
          </a:xfrm>
          <a:prstGeom prst="rect">
            <a:avLst/>
          </a:prstGeom>
          <a:noFill/>
          <a:ln w="9525">
            <a:solidFill>
              <a:srgbClr val="081D5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88963" y="3860800"/>
            <a:ext cx="3557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>
                <a:solidFill>
                  <a:srgbClr val="FFFFFF"/>
                </a:solidFill>
                <a:latin typeface="Helvetica" charset="0"/>
              </a:rPr>
              <a:t>species-specific patterns</a:t>
            </a:r>
            <a:endParaRPr lang="en-US" altLang="x-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220105" y="2188691"/>
            <a:ext cx="8534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The environment is full of insects communicating within   species and between species. Humans generally are unaware of the vast amount of information being transmitted </a:t>
            </a:r>
          </a:p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because much of that information is on a very small and local scale, or beyond the range of our senses.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30114" y="-126013"/>
            <a:ext cx="8245475" cy="213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x-none" sz="1600" dirty="0">
              <a:solidFill>
                <a:srgbClr val="FFFFFF"/>
              </a:solidFill>
              <a:latin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Communication is essential but must overcome barriers</a:t>
            </a:r>
          </a:p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Insects use a variety of ways to communicate, often </a:t>
            </a:r>
          </a:p>
          <a:p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     related to attraction/courtship/mating</a:t>
            </a:r>
          </a:p>
          <a:p>
            <a:pPr>
              <a:lnSpc>
                <a:spcPct val="150000"/>
              </a:lnSpc>
            </a:pPr>
            <a:r>
              <a:rPr lang="en-US" altLang="x-none" dirty="0">
                <a:solidFill>
                  <a:srgbClr val="FFFFFF"/>
                </a:solidFill>
                <a:latin typeface="Helvetica" charset="0"/>
              </a:rPr>
              <a:t>These include visual, chemical, auditory, vibratory.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AD282-F313-694C-81F5-6D32D00A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57" y="4151870"/>
            <a:ext cx="6398280" cy="261263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CA69B-8EE5-5348-9AD9-0488DCF2F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561" y="3755124"/>
            <a:ext cx="6088359" cy="169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chemeClr val="bg1"/>
                </a:solidFill>
                <a:latin typeface="Helvetica" charset="0"/>
              </a:rPr>
              <a:t>Objectives: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chemeClr val="bg1"/>
                </a:solidFill>
                <a:latin typeface="Helvetica" charset="0"/>
              </a:rPr>
              <a:t>1. How do insects communicate with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chemeClr val="bg1"/>
                </a:solidFill>
                <a:latin typeface="Helvetica" charset="0"/>
              </a:rPr>
              <a:t>      each other?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chemeClr val="bg1"/>
                </a:solidFill>
                <a:latin typeface="Helvetica" charset="0"/>
              </a:rPr>
              <a:t>2. Examples used to get the sexes together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036DA-8E0D-AB4B-83A3-4BD321DB4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27" y="4702199"/>
            <a:ext cx="2616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FF66"/>
                </a:solidFill>
                <a:latin typeface="Helvetica" charset="0"/>
              </a:rPr>
              <a:t>Greg Zolnerowich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 err="1">
                <a:solidFill>
                  <a:srgbClr val="FFFF66"/>
                </a:solidFill>
                <a:latin typeface="Helvetica" charset="0"/>
              </a:rPr>
              <a:t>gregz@ksu.edu</a:t>
            </a:r>
            <a:endParaRPr lang="en-US" altLang="x-none" sz="2400" dirty="0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E2F805-7ABD-984B-A1A8-A8192DCA2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278" y="205400"/>
            <a:ext cx="30315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3200" dirty="0">
                <a:solidFill>
                  <a:srgbClr val="FAFD00"/>
                </a:solidFill>
                <a:latin typeface="Helvetica" charset="0"/>
              </a:rPr>
              <a:t>Communication</a:t>
            </a:r>
            <a:endParaRPr lang="en-US" altLang="x-none" sz="3200" dirty="0">
              <a:solidFill>
                <a:schemeClr val="bg1"/>
              </a:solidFill>
              <a:latin typeface="Helvetica" charset="0"/>
            </a:endParaRPr>
          </a:p>
        </p:txBody>
      </p:sp>
      <p:pic>
        <p:nvPicPr>
          <p:cNvPr id="7" name="Picture 6" descr="photo-main.jpg">
            <a:extLst>
              <a:ext uri="{FF2B5EF4-FFF2-40B4-BE49-F238E27FC236}">
                <a16:creationId xmlns:a16="http://schemas.microsoft.com/office/drawing/2014/main" id="{6F6DAE78-8830-1B45-85C8-C6137308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" y="894048"/>
            <a:ext cx="3395095" cy="254583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0" name="Picture 9" descr="fig-1-mating-disruption.jpg">
            <a:extLst>
              <a:ext uri="{FF2B5EF4-FFF2-40B4-BE49-F238E27FC236}">
                <a16:creationId xmlns:a16="http://schemas.microsoft.com/office/drawing/2014/main" id="{C45B9F34-A264-C64A-8AF8-5B7CB2C4B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520" b="50434"/>
          <a:stretch/>
        </p:blipFill>
        <p:spPr bwMode="auto">
          <a:xfrm>
            <a:off x="4048009" y="819733"/>
            <a:ext cx="4752175" cy="266369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428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0">
            <a:extLst>
              <a:ext uri="{FF2B5EF4-FFF2-40B4-BE49-F238E27FC236}">
                <a16:creationId xmlns:a16="http://schemas.microsoft.com/office/drawing/2014/main" id="{DD87E8B0-9406-B34F-9C78-DEB1D4973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166" y="1708775"/>
            <a:ext cx="1676400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x-none" altLang="x-none" sz="2400">
              <a:latin typeface="Arial" charset="0"/>
            </a:endParaRPr>
          </a:p>
        </p:txBody>
      </p:sp>
      <p:sp>
        <p:nvSpPr>
          <p:cNvPr id="15361" name="Rectangle 2"/>
          <p:cNvSpPr>
            <a:spLocks noChangeArrowheads="1"/>
          </p:cNvSpPr>
          <p:nvPr/>
        </p:nvSpPr>
        <p:spPr bwMode="auto">
          <a:xfrm>
            <a:off x="228600" y="685800"/>
            <a:ext cx="8077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17538" indent="-393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Mate-finding requires communication -- the exchange of information between 2 (or more) organisms</a:t>
            </a:r>
            <a:endParaRPr lang="en-US" altLang="x-none" sz="2000">
              <a:solidFill>
                <a:srgbClr val="FFFFFF"/>
              </a:solidFill>
              <a:latin typeface="Helvetica" charset="0"/>
            </a:endParaRPr>
          </a:p>
        </p:txBody>
      </p:sp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381000" y="168275"/>
            <a:ext cx="63225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800" dirty="0">
                <a:solidFill>
                  <a:srgbClr val="FFFF66"/>
                </a:solidFill>
                <a:latin typeface="Helvetica" charset="0"/>
              </a:rPr>
              <a:t>Insect Communication: Finding a mate</a:t>
            </a:r>
            <a:endParaRPr lang="en-US" altLang="x-none" sz="2400" dirty="0">
              <a:latin typeface="Helvetica" charset="0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963613" y="1828800"/>
            <a:ext cx="1295400" cy="838200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x-none" altLang="x-none" sz="2400">
              <a:latin typeface="Arial" charset="0"/>
            </a:endParaRP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6917977" y="2003309"/>
            <a:ext cx="1281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latin typeface="Helvetica" charset="0"/>
              </a:rPr>
              <a:t>receiver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1039813" y="2005013"/>
            <a:ext cx="111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latin typeface="Helvetica" charset="0"/>
              </a:rPr>
              <a:t>sender</a:t>
            </a:r>
          </a:p>
        </p:txBody>
      </p:sp>
      <p:sp>
        <p:nvSpPr>
          <p:cNvPr id="15367" name="Line 8"/>
          <p:cNvSpPr>
            <a:spLocks noChangeShapeType="1"/>
          </p:cNvSpPr>
          <p:nvPr/>
        </p:nvSpPr>
        <p:spPr bwMode="auto">
          <a:xfrm>
            <a:off x="2432050" y="2286000"/>
            <a:ext cx="99695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>
            <a:off x="5486400" y="2285999"/>
            <a:ext cx="924910" cy="5255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657600" y="1676400"/>
            <a:ext cx="1676400" cy="1143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x-none" altLang="x-none" sz="2400">
              <a:latin typeface="Arial" charset="0"/>
            </a:endParaRP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2430463" y="1797050"/>
            <a:ext cx="1077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signal</a:t>
            </a:r>
            <a:endParaRPr lang="en-US" altLang="x-none" sz="2400">
              <a:latin typeface="Helvetica" charset="0"/>
            </a:endParaRPr>
          </a:p>
        </p:txBody>
      </p:sp>
      <p:sp>
        <p:nvSpPr>
          <p:cNvPr id="15371" name="Text Box 12"/>
          <p:cNvSpPr txBox="1">
            <a:spLocks noChangeArrowheads="1"/>
          </p:cNvSpPr>
          <p:nvPr/>
        </p:nvSpPr>
        <p:spPr bwMode="auto">
          <a:xfrm>
            <a:off x="3822700" y="19812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chemeClr val="tx2"/>
                </a:solidFill>
                <a:latin typeface="Helvetica" charset="0"/>
              </a:rPr>
              <a:t>channel</a:t>
            </a:r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457200" y="4686300"/>
            <a:ext cx="784225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FFFF"/>
                </a:solidFill>
                <a:latin typeface="Helvetica" charset="0"/>
              </a:rPr>
              <a:t>Different species use different modes of communication: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x-none" sz="800" dirty="0">
              <a:solidFill>
                <a:srgbClr val="FFFFFF"/>
              </a:solidFill>
              <a:latin typeface="Helvetica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FFFF"/>
                </a:solidFill>
                <a:latin typeface="Helvetica" charset="0"/>
              </a:rPr>
              <a:t>1. visual			4. vibratory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FFFF"/>
                </a:solidFill>
                <a:latin typeface="Helvetica" charset="0"/>
              </a:rPr>
              <a:t>2. chemical/olfactory 	5. combination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rgbClr val="FFFFFF"/>
                </a:solidFill>
                <a:latin typeface="Helvetica" charset="0"/>
              </a:rPr>
              <a:t>3. sound/auditory</a:t>
            </a:r>
            <a:endParaRPr lang="en-US" altLang="x-none" sz="1600" dirty="0">
              <a:solidFill>
                <a:srgbClr val="FFFFFF"/>
              </a:solidFill>
              <a:latin typeface="Helvetica" charset="0"/>
            </a:endParaRPr>
          </a:p>
        </p:txBody>
      </p:sp>
      <p:grpSp>
        <p:nvGrpSpPr>
          <p:cNvPr id="40" name="Group 14"/>
          <p:cNvGrpSpPr>
            <a:grpSpLocks/>
          </p:cNvGrpSpPr>
          <p:nvPr/>
        </p:nvGrpSpPr>
        <p:grpSpPr bwMode="auto">
          <a:xfrm>
            <a:off x="3692526" y="1881188"/>
            <a:ext cx="2760663" cy="2560637"/>
            <a:chOff x="2326" y="1185"/>
            <a:chExt cx="1739" cy="1613"/>
          </a:xfrm>
        </p:grpSpPr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 flipV="1">
              <a:off x="3456" y="1185"/>
              <a:ext cx="576" cy="8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3456" y="1296"/>
              <a:ext cx="609" cy="293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V="1">
              <a:off x="3456" y="1278"/>
              <a:ext cx="589" cy="306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>
              <a:off x="3456" y="1680"/>
              <a:ext cx="536" cy="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379" name="Group 19"/>
            <p:cNvGrpSpPr>
              <a:grpSpLocks/>
            </p:cNvGrpSpPr>
            <p:nvPr/>
          </p:nvGrpSpPr>
          <p:grpSpPr bwMode="auto">
            <a:xfrm>
              <a:off x="2326" y="1837"/>
              <a:ext cx="1056" cy="961"/>
              <a:chOff x="3519" y="1911"/>
              <a:chExt cx="1056" cy="961"/>
            </a:xfrm>
          </p:grpSpPr>
          <p:grpSp>
            <p:nvGrpSpPr>
              <p:cNvPr id="15380" name="Group 20"/>
              <p:cNvGrpSpPr>
                <a:grpSpLocks/>
              </p:cNvGrpSpPr>
              <p:nvPr/>
            </p:nvGrpSpPr>
            <p:grpSpPr bwMode="auto">
              <a:xfrm>
                <a:off x="3519" y="1911"/>
                <a:ext cx="1056" cy="961"/>
                <a:chOff x="2359" y="1824"/>
                <a:chExt cx="1056" cy="961"/>
              </a:xfrm>
            </p:grpSpPr>
            <p:sp>
              <p:nvSpPr>
                <p:cNvPr id="15382" name="Rectangle 21"/>
                <p:cNvSpPr>
                  <a:spLocks noChangeArrowheads="1"/>
                </p:cNvSpPr>
                <p:nvPr/>
              </p:nvSpPr>
              <p:spPr bwMode="auto">
                <a:xfrm>
                  <a:off x="2359" y="2256"/>
                  <a:ext cx="1056" cy="52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x-none" altLang="x-none" sz="2400">
                    <a:latin typeface="Arial" charset="0"/>
                  </a:endParaRPr>
                </a:p>
              </p:txBody>
            </p:sp>
            <p:sp>
              <p:nvSpPr>
                <p:cNvPr id="15383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496" y="1824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CC6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84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688" y="1872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CC6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8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80" y="1824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CC6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86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072" y="1872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CC6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87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264" y="1824"/>
                  <a:ext cx="0" cy="336"/>
                </a:xfrm>
                <a:prstGeom prst="line">
                  <a:avLst/>
                </a:prstGeom>
                <a:noFill/>
                <a:ln w="28575">
                  <a:solidFill>
                    <a:srgbClr val="FFCC6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381" name="Text Box 27"/>
              <p:cNvSpPr txBox="1">
                <a:spLocks noChangeArrowheads="1"/>
              </p:cNvSpPr>
              <p:nvPr/>
            </p:nvSpPr>
            <p:spPr bwMode="auto">
              <a:xfrm>
                <a:off x="3770" y="2455"/>
                <a:ext cx="57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x-none" sz="2400">
                    <a:latin typeface="Helvetica" charset="0"/>
                  </a:rPr>
                  <a:t>noise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" y="979488"/>
            <a:ext cx="4741863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 Box 4"/>
          <p:cNvSpPr txBox="1">
            <a:spLocks noChangeArrowheads="1"/>
          </p:cNvSpPr>
          <p:nvPr/>
        </p:nvSpPr>
        <p:spPr bwMode="auto">
          <a:xfrm>
            <a:off x="381000" y="3048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Visual Communication</a:t>
            </a:r>
            <a:endParaRPr lang="en-US" altLang="x-none" sz="2400">
              <a:solidFill>
                <a:srgbClr val="CC6600"/>
              </a:solidFill>
              <a:latin typeface="Helvetica" charset="0"/>
            </a:endParaRP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430213" y="4256088"/>
            <a:ext cx="3279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species-specific marks</a:t>
            </a:r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18" y="776288"/>
            <a:ext cx="4200525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paired fireflies"/>
          <p:cNvPicPr>
            <a:picLocks noChangeAspect="1" noChangeArrowheads="1"/>
          </p:cNvPicPr>
          <p:nvPr/>
        </p:nvPicPr>
        <p:blipFill>
          <a:blip r:embed="rId2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" y="2684205"/>
            <a:ext cx="2734891" cy="384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283028" y="97971"/>
            <a:ext cx="520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u="sng">
                <a:solidFill>
                  <a:srgbClr val="FFFFFF"/>
                </a:solidFill>
                <a:latin typeface="Helvetica" charset="0"/>
              </a:rPr>
              <a:t>bioluminescence</a:t>
            </a: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--self-produced light</a:t>
            </a:r>
            <a:endParaRPr lang="en-US" altLang="x-none" sz="2000" u="sng">
              <a:solidFill>
                <a:srgbClr val="FFFFFF"/>
              </a:solidFill>
              <a:latin typeface="Helvetica" charset="0"/>
            </a:endParaRP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61257" y="503238"/>
            <a:ext cx="989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fireflies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0" y="1682750"/>
            <a:ext cx="28114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pattern and duration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flashing is specific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each species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283028" y="875846"/>
            <a:ext cx="8602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luciferin + enzyme luciferase + oxygen = activated form that releases light       </a:t>
            </a:r>
          </a:p>
        </p:txBody>
      </p:sp>
      <p:pic>
        <p:nvPicPr>
          <p:cNvPr id="17414" name="Picture 7" descr="firefly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>
            <a:fillRect/>
          </a:stretch>
        </p:blipFill>
        <p:spPr bwMode="auto">
          <a:xfrm>
            <a:off x="2936875" y="1522413"/>
            <a:ext cx="6088063" cy="49387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7" descr="photinus_flash_patterns_talyn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/>
          <a:stretch>
            <a:fillRect/>
          </a:stretch>
        </p:blipFill>
        <p:spPr bwMode="auto">
          <a:xfrm>
            <a:off x="2476758" y="599768"/>
            <a:ext cx="6533202" cy="595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" y="322263"/>
            <a:ext cx="2462213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5"/>
          <p:cNvSpPr>
            <a:spLocks noChangeArrowheads="1"/>
          </p:cNvSpPr>
          <p:nvPr/>
        </p:nvSpPr>
        <p:spPr bwMode="auto">
          <a:xfrm>
            <a:off x="54430" y="1128713"/>
            <a:ext cx="8132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pheromones can be identified and artificially produced</a:t>
            </a:r>
          </a:p>
        </p:txBody>
      </p:sp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54430" y="1576388"/>
            <a:ext cx="770413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can be a weak link to exploit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   insect control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    traps to monitor pest population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    or kill or disrupt mate-finding</a:t>
            </a:r>
          </a:p>
        </p:txBody>
      </p:sp>
      <p:pic>
        <p:nvPicPr>
          <p:cNvPr id="19459" name="Picture 6" descr="weev_tr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905125"/>
            <a:ext cx="26797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1"/>
          <p:cNvSpPr>
            <a:spLocks noChangeArrowheads="1"/>
          </p:cNvSpPr>
          <p:nvPr/>
        </p:nvSpPr>
        <p:spPr bwMode="auto">
          <a:xfrm>
            <a:off x="54430" y="444500"/>
            <a:ext cx="76692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u="sng" dirty="0">
                <a:solidFill>
                  <a:srgbClr val="FFFFFF"/>
                </a:solidFill>
                <a:latin typeface="Helvetica" charset="0"/>
              </a:rPr>
              <a:t>pheromone</a:t>
            </a: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--chemical used to send a message </a:t>
            </a:r>
            <a:r>
              <a:rPr lang="en-US" altLang="x-none" sz="2000" u="sng" dirty="0">
                <a:solidFill>
                  <a:srgbClr val="FFFFFF"/>
                </a:solidFill>
                <a:latin typeface="Helvetica" charset="0"/>
              </a:rPr>
              <a:t>within</a:t>
            </a: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a species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  both the sender and the receiver benefit</a:t>
            </a:r>
          </a:p>
        </p:txBody>
      </p:sp>
      <p:sp>
        <p:nvSpPr>
          <p:cNvPr id="19461" name="Rectangle 1"/>
          <p:cNvSpPr>
            <a:spLocks noChangeArrowheads="1"/>
          </p:cNvSpPr>
          <p:nvPr/>
        </p:nvSpPr>
        <p:spPr bwMode="auto">
          <a:xfrm>
            <a:off x="54430" y="0"/>
            <a:ext cx="369728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x-none">
                <a:solidFill>
                  <a:srgbClr val="FFFF66"/>
                </a:solidFill>
                <a:latin typeface="Helvetica" charset="0"/>
              </a:rPr>
              <a:t>Chemical Communication</a:t>
            </a:r>
            <a:endParaRPr lang="en-US" altLang="x-none" sz="2000">
              <a:solidFill>
                <a:srgbClr val="FFFFFF"/>
              </a:solidFill>
              <a:latin typeface="Helvetica" charset="0"/>
            </a:endParaRPr>
          </a:p>
        </p:txBody>
      </p:sp>
      <p:sp>
        <p:nvSpPr>
          <p:cNvPr id="19462" name="Rectangle 2"/>
          <p:cNvSpPr>
            <a:spLocks noChangeArrowheads="1"/>
          </p:cNvSpPr>
          <p:nvPr/>
        </p:nvSpPr>
        <p:spPr bwMode="auto">
          <a:xfrm>
            <a:off x="548368" y="6447004"/>
            <a:ext cx="1992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pheromone trap</a:t>
            </a:r>
            <a:endParaRPr lang="en-US" altLang="x-none" sz="2000" dirty="0"/>
          </a:p>
        </p:txBody>
      </p:sp>
      <p:pic>
        <p:nvPicPr>
          <p:cNvPr id="19463" name="Picture 9" descr="fig-1-mating-disrup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521"/>
          <a:stretch>
            <a:fillRect/>
          </a:stretch>
        </p:blipFill>
        <p:spPr bwMode="auto">
          <a:xfrm>
            <a:off x="4334643" y="1582643"/>
            <a:ext cx="4480045" cy="51471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2"/>
          <p:cNvSpPr txBox="1">
            <a:spLocks noChangeArrowheads="1"/>
          </p:cNvSpPr>
          <p:nvPr/>
        </p:nvSpPr>
        <p:spPr bwMode="auto">
          <a:xfrm>
            <a:off x="65316" y="252186"/>
            <a:ext cx="233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saltmarsh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caterpillar moth</a:t>
            </a:r>
            <a:endParaRPr lang="en-US" altLang="x-none" sz="2000">
              <a:solidFill>
                <a:srgbClr val="FFCC66"/>
              </a:solidFill>
              <a:latin typeface="Helvetica" charset="0"/>
            </a:endParaRPr>
          </a:p>
        </p:txBody>
      </p:sp>
      <p:sp>
        <p:nvSpPr>
          <p:cNvPr id="20482" name="Rectangle 3"/>
          <p:cNvSpPr>
            <a:spLocks noChangeArrowheads="1"/>
          </p:cNvSpPr>
          <p:nvPr/>
        </p:nvSpPr>
        <p:spPr bwMode="auto">
          <a:xfrm>
            <a:off x="65316" y="4546600"/>
            <a:ext cx="47275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male uses host plant chemicals to make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pheromone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without proper chemical from larval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 plant food, glands underdeveloped,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males can't attract females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chemical + visual communication</a:t>
            </a:r>
          </a:p>
        </p:txBody>
      </p:sp>
      <p:pic>
        <p:nvPicPr>
          <p:cNvPr id="20483" name="Picture 4" descr="fig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7692"/>
          <a:stretch>
            <a:fillRect/>
          </a:stretch>
        </p:blipFill>
        <p:spPr bwMode="auto">
          <a:xfrm>
            <a:off x="5022850" y="3608439"/>
            <a:ext cx="3905560" cy="307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6" y="194581"/>
            <a:ext cx="2742943" cy="28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65316" y="3193824"/>
            <a:ext cx="655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females choose a male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based on gland size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rgbClr val="FFFFFF"/>
                </a:solidFill>
                <a:latin typeface="Helvetica" charset="0"/>
              </a:rPr>
              <a:t>  how much pheromone he produces</a:t>
            </a:r>
          </a:p>
        </p:txBody>
      </p:sp>
      <p:pic>
        <p:nvPicPr>
          <p:cNvPr id="20486" name="Picture 7" descr="fig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6"/>
          <a:stretch>
            <a:fillRect/>
          </a:stretch>
        </p:blipFill>
        <p:spPr bwMode="auto">
          <a:xfrm>
            <a:off x="5118510" y="196645"/>
            <a:ext cx="3814953" cy="33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60091C99-3ED4-D244-9851-56CB5F20F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715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1913" indent="-619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Tx/>
              <a:buNone/>
            </a:pPr>
            <a:r>
              <a:rPr lang="en-US" altLang="x-none" sz="2400">
                <a:solidFill>
                  <a:srgbClr val="FFFFFF"/>
                </a:solidFill>
                <a:latin typeface="Helvetica" charset="0"/>
              </a:rPr>
              <a:t>Sound Communication</a:t>
            </a:r>
            <a:endParaRPr lang="en-US" altLang="x-none" sz="2400" u="sng">
              <a:solidFill>
                <a:srgbClr val="FFFFFF"/>
              </a:solidFill>
              <a:latin typeface="Helvetica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82EC13C-D0D8-474E-A2C9-44D75346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688"/>
            <a:ext cx="21209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1. define territory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2. attract a mate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3. courtship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>
                <a:solidFill>
                  <a:srgbClr val="FFFFFF"/>
                </a:solidFill>
                <a:latin typeface="Helvetica" charset="0"/>
              </a:rPr>
              <a:t>     copulation</a:t>
            </a:r>
          </a:p>
        </p:txBody>
      </p:sp>
      <p:pic>
        <p:nvPicPr>
          <p:cNvPr id="12" name="Picture 1" descr="26AnimalHearing.jpg">
            <a:extLst>
              <a:ext uri="{FF2B5EF4-FFF2-40B4-BE49-F238E27FC236}">
                <a16:creationId xmlns:a16="http://schemas.microsoft.com/office/drawing/2014/main" id="{91928AA5-5078-EB43-BB28-230EAF7AA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439738"/>
            <a:ext cx="7005637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0C255712-91C7-8D45-8DB9-F8FB34A39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3213"/>
            <a:ext cx="212269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Helvetica" charset="0"/>
              </a:rPr>
              <a:t>Sound range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Helvetica" charset="0"/>
              </a:rPr>
              <a:t>5-100,000 Hertz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x-none" sz="2000" dirty="0">
              <a:solidFill>
                <a:schemeClr val="bg1"/>
              </a:solidFill>
              <a:latin typeface="Helvetica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Helvetica" charset="0"/>
              </a:rPr>
              <a:t>above 20,000 Hz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x-none" sz="2000" dirty="0">
                <a:solidFill>
                  <a:schemeClr val="bg1"/>
                </a:solidFill>
                <a:latin typeface="Helvetica" charset="0"/>
              </a:rPr>
              <a:t>   is ultrasound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B414E5C-2C03-CF47-8366-9F73011B3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6396038"/>
            <a:ext cx="198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Helvetica" charset="0"/>
              </a:rPr>
              <a:t>20,000 hertz </a:t>
            </a:r>
            <a:endParaRPr lang="en-US" altLang="x-non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551DE5D-67C4-8A4E-A169-76D14152F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6396038"/>
            <a:ext cx="1298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>
                <a:latin typeface="Helvetica" charset="0"/>
              </a:rPr>
              <a:t>50 hertz</a:t>
            </a:r>
            <a:endParaRPr lang="en-US" altLang="x-none"/>
          </a:p>
        </p:txBody>
      </p:sp>
      <p:cxnSp>
        <p:nvCxnSpPr>
          <p:cNvPr id="16" name="Straight Arrow Connector 10">
            <a:extLst>
              <a:ext uri="{FF2B5EF4-FFF2-40B4-BE49-F238E27FC236}">
                <a16:creationId xmlns:a16="http://schemas.microsoft.com/office/drawing/2014/main" id="{61E3F61D-4C59-434A-8B6D-3C6E35550E4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113088" y="6059488"/>
            <a:ext cx="3175" cy="444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Straight Arrow Connector 11">
            <a:extLst>
              <a:ext uri="{FF2B5EF4-FFF2-40B4-BE49-F238E27FC236}">
                <a16:creationId xmlns:a16="http://schemas.microsoft.com/office/drawing/2014/main" id="{90D1AD6C-E5C9-0347-B853-4EFA8F6F125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708900" y="6073775"/>
            <a:ext cx="3175" cy="444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1C9A2-F086-6646-9D97-F40C8FCBD175}"/>
              </a:ext>
            </a:extLst>
          </p:cNvPr>
          <p:cNvCxnSpPr>
            <a:cxnSpLocks/>
          </p:cNvCxnSpPr>
          <p:nvPr/>
        </p:nvCxnSpPr>
        <p:spPr bwMode="auto">
          <a:xfrm>
            <a:off x="3153829" y="965200"/>
            <a:ext cx="0" cy="48406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288336-2A57-C24A-8496-669144C516A6}"/>
              </a:ext>
            </a:extLst>
          </p:cNvPr>
          <p:cNvCxnSpPr>
            <a:cxnSpLocks/>
          </p:cNvCxnSpPr>
          <p:nvPr/>
        </p:nvCxnSpPr>
        <p:spPr bwMode="auto">
          <a:xfrm>
            <a:off x="7736717" y="1028700"/>
            <a:ext cx="0" cy="48406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10696</TotalTime>
  <Words>411</Words>
  <Application>Microsoft Macintosh PowerPoint</Application>
  <PresentationFormat>Letter Paper (8.5x11 in)</PresentationFormat>
  <Paragraphs>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Helvetica</vt:lpstr>
      <vt:lpstr>Times New Roman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Arthropods</dc:title>
  <dc:creator>Charles Michael Smith</dc:creator>
  <cp:lastModifiedBy>Gregory Zolnerowich</cp:lastModifiedBy>
  <cp:revision>909</cp:revision>
  <cp:lastPrinted>2018-09-05T18:19:35Z</cp:lastPrinted>
  <dcterms:created xsi:type="dcterms:W3CDTF">2000-01-13T20:41:08Z</dcterms:created>
  <dcterms:modified xsi:type="dcterms:W3CDTF">2021-01-27T21:27:54Z</dcterms:modified>
</cp:coreProperties>
</file>